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52"/>
  </p:notesMasterIdLst>
  <p:sldIdLst>
    <p:sldId id="256" r:id="rId3"/>
    <p:sldId id="257" r:id="rId4"/>
    <p:sldId id="258" r:id="rId5"/>
    <p:sldId id="259" r:id="rId6"/>
    <p:sldId id="260" r:id="rId7"/>
    <p:sldId id="267" r:id="rId8"/>
    <p:sldId id="312" r:id="rId9"/>
    <p:sldId id="263" r:id="rId10"/>
    <p:sldId id="313" r:id="rId11"/>
    <p:sldId id="314" r:id="rId12"/>
    <p:sldId id="264" r:id="rId13"/>
    <p:sldId id="268" r:id="rId14"/>
    <p:sldId id="283" r:id="rId15"/>
    <p:sldId id="269" r:id="rId16"/>
    <p:sldId id="270" r:id="rId17"/>
    <p:sldId id="271" r:id="rId18"/>
    <p:sldId id="286" r:id="rId19"/>
    <p:sldId id="287" r:id="rId20"/>
    <p:sldId id="295" r:id="rId21"/>
    <p:sldId id="317" r:id="rId22"/>
    <p:sldId id="296" r:id="rId23"/>
    <p:sldId id="297" r:id="rId24"/>
    <p:sldId id="298" r:id="rId25"/>
    <p:sldId id="299" r:id="rId26"/>
    <p:sldId id="320" r:id="rId27"/>
    <p:sldId id="300" r:id="rId28"/>
    <p:sldId id="291" r:id="rId29"/>
    <p:sldId id="321" r:id="rId30"/>
    <p:sldId id="307" r:id="rId31"/>
    <p:sldId id="272" r:id="rId32"/>
    <p:sldId id="288" r:id="rId33"/>
    <p:sldId id="315" r:id="rId34"/>
    <p:sldId id="273" r:id="rId35"/>
    <p:sldId id="304" r:id="rId36"/>
    <p:sldId id="305" r:id="rId37"/>
    <p:sldId id="303" r:id="rId38"/>
    <p:sldId id="275" r:id="rId39"/>
    <p:sldId id="276" r:id="rId40"/>
    <p:sldId id="277" r:id="rId41"/>
    <p:sldId id="319" r:id="rId42"/>
    <p:sldId id="294" r:id="rId43"/>
    <p:sldId id="280" r:id="rId44"/>
    <p:sldId id="308" r:id="rId45"/>
    <p:sldId id="309" r:id="rId46"/>
    <p:sldId id="282" r:id="rId47"/>
    <p:sldId id="289" r:id="rId48"/>
    <p:sldId id="290" r:id="rId49"/>
    <p:sldId id="302" r:id="rId50"/>
    <p:sldId id="310" r:id="rId51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49" autoAdjust="0"/>
    <p:restoredTop sz="94660"/>
  </p:normalViewPr>
  <p:slideViewPr>
    <p:cSldViewPr>
      <p:cViewPr varScale="1">
        <p:scale>
          <a:sx n="51" d="100"/>
          <a:sy n="51" d="100"/>
        </p:scale>
        <p:origin x="127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66D4C-3F86-4F84-91E3-01435979480C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0504C-A3D3-4986-8F7D-C43C1DCF83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477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0504C-A3D3-4986-8F7D-C43C1DCF83F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>
            <a:scene3d>
              <a:camera prst="perspectiveRelaxedModerately">
                <a:rot lat="19800000" lon="0" rev="0"/>
              </a:camera>
              <a:lightRig rig="threePt" dir="t"/>
            </a:scene3d>
            <a:sp3d extrusionH="57150" prstMaterial="dkEdge">
              <a:bevelT w="38100" h="38100"/>
              <a:bevelB w="82550" h="38100" prst="coolSlant"/>
            </a:sp3d>
          </a:bodyPr>
          <a:lstStyle>
            <a:lvl1pPr>
              <a:defRPr>
                <a:ln>
                  <a:gradFill>
                    <a:gsLst>
                      <a:gs pos="0">
                        <a:schemeClr val="accent1">
                          <a:lumMod val="5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79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241300" dist="38100" dir="5400000" rotWithShape="0">
                    <a:schemeClr val="bg2">
                      <a:lumMod val="10000"/>
                      <a:alpha val="30000"/>
                    </a:scheme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>
            <a:scene3d>
              <a:camera prst="orthographicFront"/>
              <a:lightRig rig="threePt" dir="t"/>
            </a:scene3d>
            <a:sp3d extrusionH="57150" contourW="12700">
              <a:bevelT w="82550" h="38100" prst="coolSlant"/>
              <a:contourClr>
                <a:schemeClr val="bg2">
                  <a:lumMod val="25000"/>
                </a:schemeClr>
              </a:contourClr>
            </a:sp3d>
          </a:bodyPr>
          <a:lstStyle>
            <a:lvl1pPr marL="0" indent="0" algn="ctr"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1286924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3333741"/>
            <a:ext cx="3030141" cy="48344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6"/>
            <a:ext cx="3031331" cy="12869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333741"/>
            <a:ext cx="3031331" cy="48344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5F26-DA64-4D27-9D2D-D1B6044C96BB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14488" y="761973"/>
            <a:ext cx="4800612" cy="1128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perspectiveRelaxedModerately">
                <a:rot lat="19800000" lon="0" rev="0"/>
              </a:camera>
              <a:lightRig rig="threePt" dir="t"/>
            </a:scene3d>
            <a:sp3d extrusionH="57150" prstMaterial="dkEdge">
              <a:bevelT w="38100" h="38100"/>
              <a:bevelB w="82550" h="38100" prst="coolSlant"/>
            </a:sp3d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810" y="2133601"/>
            <a:ext cx="560429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A5F26-DA64-4D27-9D2D-D1B6044C96BB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20E37-A118-41DF-B88C-D135393E6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lang="ru-RU" sz="3200" kern="1200" dirty="0">
          <a:ln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79000"/>
                </a:schemeClr>
              </a:gs>
            </a:gsLst>
            <a:lin ang="5400000" scaled="0"/>
            <a:tileRect/>
          </a:gradFill>
          <a:effectLst>
            <a:outerShdw blurRad="241300" dist="38100" dir="5400000" rotWithShape="0">
              <a:schemeClr val="bg2">
                <a:lumMod val="10000"/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3"/>
        </a:buBlip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3"/>
        </a:buBlip>
        <a:defRPr sz="2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3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3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H="1">
            <a:off x="468631" y="1907703"/>
            <a:ext cx="45719" cy="1512169"/>
          </a:xfrm>
          <a:noFill/>
          <a:ln>
            <a:solidFill>
              <a:schemeClr val="bg1"/>
            </a:solidFill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ru-RU" sz="800" b="1" i="1" dirty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0688" y="395536"/>
            <a:ext cx="5760640" cy="1259631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МБДОУ «Центр развития ребенка - детский сад № 30»</a:t>
            </a:r>
            <a:endParaRPr lang="ru-RU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0954" y="1207477"/>
            <a:ext cx="513033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Портфолио воспитателя</a:t>
            </a:r>
          </a:p>
          <a:p>
            <a:pPr algn="ctr"/>
            <a:endParaRPr lang="ru-RU" sz="4400" b="1" i="1" dirty="0">
              <a:solidFill>
                <a:srgbClr val="FF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endParaRPr lang="ru-RU" sz="4400" b="1" i="1" dirty="0" smtClean="0">
              <a:solidFill>
                <a:srgbClr val="FF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endParaRPr lang="ru-RU" sz="4400" b="1" i="1" dirty="0">
              <a:solidFill>
                <a:srgbClr val="FF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endParaRPr lang="ru-RU" sz="4400" b="1" i="1" dirty="0" smtClean="0">
              <a:solidFill>
                <a:srgbClr val="FF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endParaRPr lang="ru-RU" sz="4400" b="1" i="1" dirty="0">
              <a:solidFill>
                <a:srgbClr val="FF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endParaRPr lang="ru-RU" sz="4400" b="1" i="1" dirty="0" smtClean="0">
              <a:solidFill>
                <a:srgbClr val="FF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Курбановой Оксаны </a:t>
            </a:r>
          </a:p>
          <a:p>
            <a:pPr algn="ctr"/>
            <a:r>
              <a:rPr 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Асланбеговны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3" r="6668" b="10185"/>
          <a:stretch/>
        </p:blipFill>
        <p:spPr>
          <a:xfrm>
            <a:off x="1943952" y="2499087"/>
            <a:ext cx="3024336" cy="400222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696" y="1"/>
            <a:ext cx="144016" cy="11876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02940" y="8100392"/>
            <a:ext cx="2438028" cy="220670"/>
          </a:xfrm>
        </p:spPr>
        <p:txBody>
          <a:bodyPr>
            <a:noAutofit/>
          </a:bodyPr>
          <a:lstStyle/>
          <a:p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0648" y="369332"/>
            <a:ext cx="6408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Эссе</a:t>
            </a:r>
            <a:r>
              <a:rPr lang="ru-RU" sz="3200" b="1" i="1" dirty="0">
                <a:solidFill>
                  <a:srgbClr val="FF0000"/>
                </a:solidFill>
              </a:rPr>
              <a:t>: «Я и моя профессия»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6712" y="954108"/>
            <a:ext cx="5040560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Детский сад – это дом внимания, добра, света, где учатся жить. Воспитывая детей, я стараюсь научить их дружить друг с другом, сделать коллективом, где не было бы лишних, не особенных. </a:t>
            </a:r>
          </a:p>
          <a:p>
            <a:pPr algn="just"/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Дети моей группы с удовольствием идут в детский сад, приветствуют друг друга радостными улыбками, объятиями, делятся «домашними» новостями, вместе играют, делают для себя все новые и новые открытия. Значит им здесь хорошо и уютно. И это меня радует.</a:t>
            </a:r>
          </a:p>
          <a:p>
            <a:pPr algn="just"/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Я считаю, что дети являются даром Всевышнего и ни с чем несравнимым сокровищем, которое дается не всем людям, поэтому я стараюсь относиться к ним с заботой и добротой.</a:t>
            </a:r>
          </a:p>
          <a:p>
            <a:pPr algn="just"/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 этом и стоит моя профессия.</a:t>
            </a:r>
            <a:b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– счастливый человек! Думать о детях, заботиться о них, любить их – самое прекрасное чувство, которое дано испытать не каждому. И этим я счастлива!</a:t>
            </a:r>
            <a:endParaRPr lang="ru-RU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37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670" y="761974"/>
            <a:ext cx="6066674" cy="4871274"/>
          </a:xfrm>
        </p:spPr>
        <p:txBody>
          <a:bodyPr/>
          <a:lstStyle/>
          <a:p>
            <a:r>
              <a:rPr lang="ru-RU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Раздел </a:t>
            </a:r>
            <a:r>
              <a:rPr lang="en-US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II</a:t>
            </a:r>
            <a:r>
              <a:rPr lang="ru-RU" sz="9600" dirty="0" smtClean="0"/>
              <a:t/>
            </a:r>
            <a:br>
              <a:rPr lang="ru-RU" sz="9600" dirty="0" smtClean="0"/>
            </a:br>
            <a:r>
              <a:rPr lang="ru-RU" sz="2400" dirty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908720" y="3563888"/>
            <a:ext cx="51845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Награды и достижения педагога и воспитанников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696" y="1"/>
            <a:ext cx="648072" cy="611559"/>
          </a:xfrm>
        </p:spPr>
        <p:txBody>
          <a:bodyPr/>
          <a:lstStyle/>
          <a:p>
            <a:endParaRPr lang="ru-RU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1340768" y="0"/>
            <a:ext cx="410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0070C0"/>
                </a:solidFill>
              </a:rPr>
              <a:t>Мои достижения </a:t>
            </a: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84" y="1475656"/>
            <a:ext cx="3816424" cy="504366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 rot="3474866">
            <a:off x="8294951" y="1815029"/>
            <a:ext cx="3028950" cy="64202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49" y="761973"/>
            <a:ext cx="4152601" cy="553680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79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8" y="467459"/>
            <a:ext cx="4800612" cy="112821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0" y="1043608"/>
            <a:ext cx="5207788" cy="47830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648" y="107504"/>
            <a:ext cx="648072" cy="720080"/>
          </a:xfrm>
        </p:spPr>
        <p:txBody>
          <a:bodyPr/>
          <a:lstStyle/>
          <a:p>
            <a:endParaRPr lang="ru-RU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1484784" y="251520"/>
            <a:ext cx="417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0070C0"/>
                </a:solidFill>
              </a:rPr>
              <a:t>Достижения моих воспитанников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0" y="2005846"/>
            <a:ext cx="2133907" cy="3793613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499" y="2005846"/>
            <a:ext cx="2774330" cy="392298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32" y="5436096"/>
            <a:ext cx="2704488" cy="2854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0"/>
            <a:ext cx="5722962" cy="4788024"/>
          </a:xfrm>
        </p:spPr>
        <p:txBody>
          <a:bodyPr vert="horz"/>
          <a:lstStyle/>
          <a:p>
            <a:r>
              <a:rPr lang="ru-RU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Раздел </a:t>
            </a:r>
            <a:r>
              <a:rPr lang="en-US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III</a:t>
            </a:r>
            <a:endParaRPr lang="ru-RU" sz="9600" b="1" i="1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028700" y="7518399"/>
            <a:ext cx="48006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96752" y="3779912"/>
            <a:ext cx="4752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Результаты педагогической деятельности</a:t>
            </a:r>
            <a:endParaRPr lang="ru-RU" sz="4000" dirty="0"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764704" cy="395535"/>
          </a:xfrm>
        </p:spPr>
        <p:txBody>
          <a:bodyPr/>
          <a:lstStyle/>
          <a:p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704" y="1619672"/>
            <a:ext cx="5040560" cy="6984776"/>
          </a:xfrm>
        </p:spPr>
        <p:txBody>
          <a:bodyPr>
            <a:normAutofit fontScale="92500"/>
          </a:bodyPr>
          <a:lstStyle/>
          <a:p>
            <a:pPr marL="514350" indent="-514350" algn="just"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Конвенция о защите прав человека и основных свобод</a:t>
            </a:r>
          </a:p>
          <a:p>
            <a:pPr marL="514350" indent="-514350" algn="just"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Конвенция о правах ребенка</a:t>
            </a:r>
          </a:p>
          <a:p>
            <a:pPr marL="514350" indent="-514350" algn="just"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РФ</a:t>
            </a:r>
          </a:p>
          <a:p>
            <a:pPr marL="514350" indent="-514350" algn="just"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РФ «Об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 в Российской Федерации» от 29 декабря 2012г. 273-ФЗ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 дошкольного образования </a:t>
            </a:r>
          </a:p>
          <a:p>
            <a:pPr marL="514350" indent="-514350" algn="just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государственный образовательный стандарт дошкольного образования (Приказ № 1155 </a:t>
            </a:r>
          </a:p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от 17.10.2013 г)</a:t>
            </a:r>
          </a:p>
          <a:p>
            <a:pPr marL="0" indent="0" algn="just">
              <a:buNone/>
            </a:pPr>
            <a:endParaRPr lang="ru-RU" b="1" dirty="0" smtClean="0"/>
          </a:p>
          <a:p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36712" y="251520"/>
            <a:ext cx="489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Нормативно-правовые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35261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80" y="1"/>
            <a:ext cx="360040" cy="611559"/>
          </a:xfrm>
        </p:spPr>
        <p:txBody>
          <a:bodyPr/>
          <a:lstStyle/>
          <a:p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704" y="1331641"/>
            <a:ext cx="5472608" cy="705678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Комментарии к ФГОС ДО (Письмо Министерства образовании и науки № 08-249 от 28.02.2014 г.)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8.План действий по обеспечению  введения ФГОС ДО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9.Санитарно-эпидемиологическими требованиями к устройству, содержанию и организации режима работы ДОУ(СанПиН 2.4.1.3049-13)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Локальные акты ДОУ (устав, коллективный договор, правила внутреннего распорядка, трудовой договор, должностная инструкция)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4704" y="0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Нормативно – правовые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192106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4813" y="8350092"/>
            <a:ext cx="360362" cy="21621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2"/>
          <a:stretch/>
        </p:blipFill>
        <p:spPr>
          <a:xfrm rot="4584836">
            <a:off x="7096" y="1462809"/>
            <a:ext cx="2800700" cy="1830944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20688" y="179512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Методическое обеспечение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9485" y="1337493"/>
            <a:ext cx="2614258" cy="15685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 r="9405"/>
          <a:stretch/>
        </p:blipFill>
        <p:spPr>
          <a:xfrm rot="6479038">
            <a:off x="4230033" y="1577853"/>
            <a:ext cx="2273183" cy="16008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0"/>
          <a:stretch/>
        </p:blipFill>
        <p:spPr>
          <a:xfrm rot="6536775">
            <a:off x="4083541" y="4284959"/>
            <a:ext cx="2435149" cy="16544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t="4447" r="11089"/>
          <a:stretch/>
        </p:blipFill>
        <p:spPr>
          <a:xfrm rot="5400000">
            <a:off x="2146199" y="4026927"/>
            <a:ext cx="2324019" cy="16213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0"/>
          <a:stretch/>
        </p:blipFill>
        <p:spPr>
          <a:xfrm rot="4293126">
            <a:off x="61109" y="6781921"/>
            <a:ext cx="2475881" cy="16115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80683">
            <a:off x="4217377" y="6957645"/>
            <a:ext cx="2505819" cy="150349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09" y="6274055"/>
            <a:ext cx="1783970" cy="25106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954">
            <a:off x="462666" y="3777484"/>
            <a:ext cx="1705466" cy="247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8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696" y="1"/>
            <a:ext cx="5112568" cy="1115615"/>
          </a:xfrm>
        </p:spPr>
        <p:txBody>
          <a:bodyPr/>
          <a:lstStyle/>
          <a:p>
            <a:r>
              <a:rPr lang="ru-RU" sz="5400" dirty="0" smtClean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Содержание</a:t>
            </a:r>
            <a:endParaRPr lang="ru-RU" sz="5400" dirty="0">
              <a:solidFill>
                <a:srgbClr val="FF000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80728" y="1115616"/>
            <a:ext cx="5112568" cy="69847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 о педагоге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достижения педагога и воспитанников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педагогической деятельности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Самообразование и проектная деятельность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по обобщению и распространению ПО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4813" y="8350092"/>
            <a:ext cx="360362" cy="216217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95763" y="543370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Методическое обеспечение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283">
            <a:off x="263071" y="1232653"/>
            <a:ext cx="1710132" cy="23339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483">
            <a:off x="4865517" y="1173555"/>
            <a:ext cx="1684049" cy="24521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6" y="1048052"/>
            <a:ext cx="2383234" cy="229817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1" y="3467920"/>
            <a:ext cx="1807012" cy="245735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4220">
            <a:off x="4659036" y="3647571"/>
            <a:ext cx="1794891" cy="25494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9560">
            <a:off x="491997" y="3555377"/>
            <a:ext cx="1719220" cy="24573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623">
            <a:off x="475875" y="5855218"/>
            <a:ext cx="2059385" cy="30394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835" y="6097612"/>
            <a:ext cx="1819727" cy="26709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3906">
            <a:off x="4539883" y="6246561"/>
            <a:ext cx="1921582" cy="277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6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688" y="1"/>
            <a:ext cx="1512168" cy="971600"/>
          </a:xfrm>
        </p:spPr>
        <p:txBody>
          <a:bodyPr/>
          <a:lstStyle/>
          <a:p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8680" y="1547665"/>
            <a:ext cx="288032" cy="1152127"/>
          </a:xfrm>
        </p:spPr>
        <p:txBody>
          <a:bodyPr>
            <a:normAutofit/>
          </a:bodyPr>
          <a:lstStyle/>
          <a:p>
            <a:endParaRPr lang="ru-RU" sz="1900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32656" y="0"/>
            <a:ext cx="5976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Физкультурно-оздоровительные мероприятия в моей группе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6712" y="1187624"/>
            <a:ext cx="5408307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Хождение по массажным коврикам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босиком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Употребляем в пищу чеснок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Точечный массаж носа и ушей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Смазываем нос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оксолиновой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мазью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 спортивные игры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занятия в облегченной одежде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Солнечные ванны в летний период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Оздоровительная гимнастика после дневного сна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праздники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Ежедневная утренняя гимнастика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на улице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занятия на улице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Самомассаж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Релаксация</a:t>
            </a:r>
          </a:p>
        </p:txBody>
      </p:sp>
    </p:spTree>
    <p:extLst>
      <p:ext uri="{BB962C8B-B14F-4D97-AF65-F5344CB8AC3E}">
        <p14:creationId xmlns:p14="http://schemas.microsoft.com/office/powerpoint/2010/main" val="181141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688" y="1"/>
            <a:ext cx="864096" cy="611559"/>
          </a:xfrm>
        </p:spPr>
        <p:txBody>
          <a:bodyPr/>
          <a:lstStyle/>
          <a:p>
            <a:endParaRPr lang="ru-RU" sz="8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9857" y="1044550"/>
            <a:ext cx="5416806" cy="381548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 – пространственная развивающая среда организована с учётом требований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ФГОС.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организованно в виде хорошо разграниченных зон, оснащенных развивающим материалом. Все предметы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 детям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среды связаны между собой по содержанию и художественному решению. Мебель соответствует росту и возрасту детей, игрушки — обеспечивают максимальный для данного возраста развивающий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эффект.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89856" y="432991"/>
            <a:ext cx="5760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Развивающая среда</a:t>
            </a:r>
            <a:br>
              <a:rPr lang="ru-RU" sz="3200" b="1" i="1" dirty="0">
                <a:solidFill>
                  <a:srgbClr val="FF0000"/>
                </a:solidFill>
              </a:rPr>
            </a:b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3" y="4764417"/>
            <a:ext cx="2952329" cy="26297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88" y="6156176"/>
            <a:ext cx="2279029" cy="278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704" y="179513"/>
            <a:ext cx="4824536" cy="11521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5" y="7901980"/>
            <a:ext cx="141288" cy="10596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63" y="1081763"/>
            <a:ext cx="5077876" cy="25234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4" y="6444208"/>
            <a:ext cx="5276477" cy="24940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92" y="3699605"/>
            <a:ext cx="3538018" cy="26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2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672" y="1"/>
            <a:ext cx="792088" cy="827583"/>
          </a:xfrm>
        </p:spPr>
        <p:txBody>
          <a:bodyPr/>
          <a:lstStyle/>
          <a:p>
            <a:endParaRPr lang="ru-RU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1412777" y="179512"/>
            <a:ext cx="3926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70C0"/>
                </a:solidFill>
              </a:rPr>
              <a:t>Оформила родительский уголок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37" y="1799766"/>
            <a:ext cx="4886742" cy="3149914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4" y="5220072"/>
            <a:ext cx="5338683" cy="2963168"/>
          </a:xfrm>
        </p:spPr>
      </p:pic>
    </p:spTree>
    <p:extLst>
      <p:ext uri="{BB962C8B-B14F-4D97-AF65-F5344CB8AC3E}">
        <p14:creationId xmlns:p14="http://schemas.microsoft.com/office/powerpoint/2010/main" val="215761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68" y="761973"/>
            <a:ext cx="3973945" cy="30799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88" y="3863626"/>
            <a:ext cx="4536504" cy="28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7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688" y="1"/>
            <a:ext cx="216024" cy="1043607"/>
          </a:xfrm>
        </p:spPr>
        <p:txBody>
          <a:bodyPr/>
          <a:lstStyle/>
          <a:p>
            <a:endParaRPr lang="ru-RU" sz="800" dirty="0"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01" y="1597676"/>
            <a:ext cx="2232248" cy="3160705"/>
          </a:xfrm>
          <a:prstGeom prst="rect">
            <a:avLst/>
          </a:prstGeom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62" y="2128773"/>
            <a:ext cx="2225052" cy="311507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068" y="3310892"/>
            <a:ext cx="2045785" cy="2894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2736" y="0"/>
            <a:ext cx="5192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Размещаю </a:t>
            </a:r>
            <a:r>
              <a:rPr lang="ru-RU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интересную информацию для родителей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960" y="6588224"/>
            <a:ext cx="2870023" cy="2106392"/>
          </a:xfrm>
          <a:prstGeom prst="rect">
            <a:avLst/>
          </a:prstGeom>
        </p:spPr>
      </p:pic>
      <p:pic>
        <p:nvPicPr>
          <p:cNvPr id="1026" name="Picture 2" descr="https://r1.nubex.ru/s4765-b90/f3690_a0/vgI-Qs7Jjb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84" y="5242440"/>
            <a:ext cx="1978465" cy="279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67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4" y="251520"/>
            <a:ext cx="475785" cy="792088"/>
          </a:xfrm>
        </p:spPr>
        <p:txBody>
          <a:bodyPr/>
          <a:lstStyle/>
          <a:p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664" y="1187625"/>
            <a:ext cx="5688632" cy="2088232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формы работы: беседы, консультации, родительские собрания; а также анкетирование, музыкальные и спортивные праздники с участием родителей; конкурсы семейных рисунков, поделок и др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4704" y="251520"/>
            <a:ext cx="5328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В работе с родителями использую:</a:t>
            </a: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05" y="3275857"/>
            <a:ext cx="3570185" cy="26776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58" y="6182040"/>
            <a:ext cx="3772553" cy="27343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28" y="3271329"/>
            <a:ext cx="1512167" cy="268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8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88" y="4211960"/>
            <a:ext cx="4512502" cy="338437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0" y="761973"/>
            <a:ext cx="4392488" cy="3294365"/>
          </a:xfrm>
        </p:spPr>
      </p:pic>
    </p:spTree>
    <p:extLst>
      <p:ext uri="{BB962C8B-B14F-4D97-AF65-F5344CB8AC3E}">
        <p14:creationId xmlns:p14="http://schemas.microsoft.com/office/powerpoint/2010/main" val="367543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696" y="251521"/>
            <a:ext cx="648072" cy="504055"/>
          </a:xfrm>
        </p:spPr>
        <p:txBody>
          <a:bodyPr/>
          <a:lstStyle/>
          <a:p>
            <a:endParaRPr lang="ru-RU" sz="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397205"/>
              </p:ext>
            </p:extLst>
          </p:nvPr>
        </p:nvGraphicFramePr>
        <p:xfrm>
          <a:off x="908720" y="1907704"/>
          <a:ext cx="5040560" cy="629188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53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63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71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7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проект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«Войди в природу другом»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7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оздоровительной гимнастики после дневного сна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Картотека «Подвижных игр»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Картотека «Игр с водой»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71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«Моя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малая Родина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71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Перспективный план работы с родителями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171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Картотека дидактических игр для закрепления знания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дагестанских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народных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сказок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171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Выставка пособий по развитию речи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47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 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работы с родителями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16" marR="57816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8640" y="512848"/>
            <a:ext cx="59766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Разработала пособия, проекты, программы:</a:t>
            </a:r>
          </a:p>
        </p:txBody>
      </p:sp>
    </p:spTree>
    <p:extLst>
      <p:ext uri="{BB962C8B-B14F-4D97-AF65-F5344CB8AC3E}">
        <p14:creationId xmlns:p14="http://schemas.microsoft.com/office/powerpoint/2010/main" val="247907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4" y="1499659"/>
            <a:ext cx="5976664" cy="3504389"/>
          </a:xfrm>
        </p:spPr>
        <p:txBody>
          <a:bodyPr/>
          <a:lstStyle/>
          <a:p>
            <a:r>
              <a:rPr lang="ru-RU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Раздел </a:t>
            </a:r>
            <a:r>
              <a:rPr lang="en-US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</a:t>
            </a:r>
            <a:r>
              <a:rPr lang="ru-RU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ru-RU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endParaRPr lang="ru-RU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8720" y="3995936"/>
            <a:ext cx="5328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Общие сведения о педагоге</a:t>
            </a:r>
            <a:endParaRPr lang="ru-RU" sz="4000" b="1" i="1" dirty="0"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2656" y="251520"/>
            <a:ext cx="6192688" cy="4680520"/>
          </a:xfrm>
        </p:spPr>
        <p:txBody>
          <a:bodyPr/>
          <a:lstStyle/>
          <a:p>
            <a:r>
              <a:rPr lang="ru-RU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ru-RU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ru-RU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Раздел </a:t>
            </a:r>
            <a:r>
              <a:rPr lang="en-US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IV</a:t>
            </a:r>
            <a:r>
              <a:rPr lang="ru-RU" sz="96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ru-RU" sz="96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endParaRPr lang="ru-RU" sz="96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7236296"/>
            <a:ext cx="4800600" cy="282104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92696" y="3851920"/>
            <a:ext cx="55446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Самообразование </a:t>
            </a:r>
            <a:r>
              <a:rPr lang="ru-RU" sz="4000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и проектная деятельность педагога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332655" y="539552"/>
            <a:ext cx="45719" cy="144016"/>
          </a:xfrm>
        </p:spPr>
        <p:txBody>
          <a:bodyPr/>
          <a:lstStyle/>
          <a:p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8680" y="1979712"/>
            <a:ext cx="216024" cy="5040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32656" y="683568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  Самообразование </a:t>
            </a:r>
            <a:r>
              <a:rPr lang="ru-RU" sz="4000" b="1" i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2065" y="1259632"/>
            <a:ext cx="54006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Тема: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7030A0"/>
                </a:solidFill>
              </a:rPr>
              <a:t>«Экологическое воспитание детей дошкольного возраста…»</a:t>
            </a:r>
          </a:p>
          <a:p>
            <a:pPr algn="just"/>
            <a:r>
              <a:rPr lang="ru-RU" sz="2800" b="1" dirty="0">
                <a:solidFill>
                  <a:srgbClr val="7030A0"/>
                </a:solidFill>
              </a:rPr>
              <a:t>Цель</a:t>
            </a:r>
            <a:r>
              <a:rPr lang="ru-RU" sz="2800" b="1" dirty="0" smtClean="0">
                <a:solidFill>
                  <a:srgbClr val="7030A0"/>
                </a:solidFill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7030A0"/>
                </a:solidFill>
              </a:rPr>
              <a:t>Формировать  основы экологического мировоззрения и природоохранного сознания, ответственного отношения к окружающей среде у детей….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       Срок </a:t>
            </a:r>
            <a:r>
              <a:rPr lang="ru-RU" sz="2800" b="1" dirty="0">
                <a:solidFill>
                  <a:srgbClr val="7030A0"/>
                </a:solidFill>
              </a:rPr>
              <a:t>реализации</a:t>
            </a:r>
            <a:r>
              <a:rPr lang="ru-RU" sz="2800" b="1" dirty="0" smtClean="0">
                <a:solidFill>
                  <a:srgbClr val="7030A0"/>
                </a:solidFill>
              </a:rPr>
              <a:t>: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        2021 -2022гг.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7030A0"/>
                </a:solidFill>
              </a:rPr>
              <a:t>…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25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6752" y="179512"/>
            <a:ext cx="4678430" cy="1368152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effectLst/>
              </a:rPr>
              <a:t>Проектная деятельность </a:t>
            </a:r>
            <a:endParaRPr lang="ru-RU" sz="40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704" y="1547664"/>
            <a:ext cx="5256584" cy="6662148"/>
          </a:xfrm>
        </p:spPr>
        <p:txBody>
          <a:bodyPr>
            <a:normAutofit fontScale="92500" lnSpcReduction="10000"/>
          </a:bodyPr>
          <a:lstStyle/>
          <a:p>
            <a:r>
              <a:rPr lang="ru-RU" sz="2200" b="1" dirty="0" smtClean="0">
                <a:solidFill>
                  <a:srgbClr val="7030A0"/>
                </a:solidFill>
              </a:rPr>
              <a:t>Тема</a:t>
            </a:r>
            <a:r>
              <a:rPr lang="ru-RU" sz="2200" b="1" dirty="0">
                <a:solidFill>
                  <a:srgbClr val="7030A0"/>
                </a:solidFill>
              </a:rPr>
              <a:t>: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200" b="1" dirty="0" smtClean="0">
                <a:solidFill>
                  <a:srgbClr val="7030A0"/>
                </a:solidFill>
              </a:rPr>
              <a:t>«Войди в природу другом»</a:t>
            </a:r>
            <a:endParaRPr lang="ru-RU" sz="2200" b="1" dirty="0">
              <a:solidFill>
                <a:srgbClr val="7030A0"/>
              </a:solidFill>
            </a:endParaRPr>
          </a:p>
          <a:p>
            <a:pPr algn="just"/>
            <a:r>
              <a:rPr lang="ru-RU" sz="2200" b="1" dirty="0">
                <a:solidFill>
                  <a:srgbClr val="7030A0"/>
                </a:solidFill>
              </a:rPr>
              <a:t>Цель: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200" b="1" dirty="0">
                <a:solidFill>
                  <a:srgbClr val="7030A0"/>
                </a:solidFill>
              </a:rPr>
              <a:t>Формирование системы  осознанно-правильных экологических представлений о природе у детей старшего дошкольного возраста, формирование основ экологической культуры у выпускников ДОУ</a:t>
            </a:r>
            <a:r>
              <a:rPr lang="ru-RU" sz="2200" b="1" dirty="0" smtClean="0">
                <a:solidFill>
                  <a:srgbClr val="7030A0"/>
                </a:solidFill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200" b="1" dirty="0" smtClean="0">
                <a:solidFill>
                  <a:srgbClr val="7030A0"/>
                </a:solidFill>
              </a:rPr>
              <a:t>Срок реализации: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200" b="1" dirty="0">
                <a:solidFill>
                  <a:srgbClr val="7030A0"/>
                </a:solidFill>
              </a:rPr>
              <a:t> </a:t>
            </a:r>
            <a:r>
              <a:rPr lang="ru-RU" sz="2200" b="1" dirty="0" smtClean="0">
                <a:solidFill>
                  <a:srgbClr val="7030A0"/>
                </a:solidFill>
              </a:rPr>
              <a:t>2021 -2022 г</a:t>
            </a:r>
            <a:endParaRPr lang="ru-RU" sz="2200" b="1" dirty="0">
              <a:solidFill>
                <a:srgbClr val="7030A0"/>
              </a:solidFill>
            </a:endParaRPr>
          </a:p>
          <a:p>
            <a:pPr algn="just"/>
            <a:r>
              <a:rPr lang="ru-RU" sz="2200" b="1" dirty="0" smtClean="0">
                <a:solidFill>
                  <a:srgbClr val="7030A0"/>
                </a:solidFill>
              </a:rPr>
              <a:t>Ожидаемые результаты: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200" b="1" dirty="0" smtClean="0">
                <a:solidFill>
                  <a:srgbClr val="7030A0"/>
                </a:solidFill>
              </a:rPr>
              <a:t>У </a:t>
            </a:r>
            <a:r>
              <a:rPr lang="ru-RU" sz="2200" b="1" dirty="0">
                <a:solidFill>
                  <a:srgbClr val="7030A0"/>
                </a:solidFill>
              </a:rPr>
              <a:t>детей будут сформированы элементарные экологические знания и культура поведения в природе.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200" b="1" dirty="0" smtClean="0">
                <a:solidFill>
                  <a:srgbClr val="7030A0"/>
                </a:solidFill>
              </a:rPr>
              <a:t>Дети поймут </a:t>
            </a:r>
            <a:r>
              <a:rPr lang="ru-RU" sz="2200" b="1" dirty="0">
                <a:solidFill>
                  <a:srgbClr val="7030A0"/>
                </a:solidFill>
              </a:rPr>
              <a:t>взаимосвязь в природе, станут более бережно относиться </a:t>
            </a:r>
            <a:r>
              <a:rPr lang="ru-RU" sz="2200" b="1" dirty="0" smtClean="0">
                <a:solidFill>
                  <a:srgbClr val="7030A0"/>
                </a:solidFill>
              </a:rPr>
              <a:t>к ней, животным</a:t>
            </a:r>
            <a:r>
              <a:rPr lang="ru-RU" sz="2200" b="1" dirty="0">
                <a:solidFill>
                  <a:srgbClr val="7030A0"/>
                </a:solidFill>
              </a:rPr>
              <a:t>, птицам, насекомым.</a:t>
            </a:r>
          </a:p>
          <a:p>
            <a:pPr marL="0" indent="0" algn="just">
              <a:buNone/>
            </a:pPr>
            <a:endParaRPr lang="ru-RU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996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8680" y="683568"/>
            <a:ext cx="6010994" cy="3168352"/>
          </a:xfrm>
        </p:spPr>
        <p:txBody>
          <a:bodyPr/>
          <a:lstStyle/>
          <a:p>
            <a:r>
              <a:rPr lang="ru-RU" sz="9600" dirty="0" smtClean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Раздел </a:t>
            </a:r>
            <a:r>
              <a:rPr lang="en-US" sz="9600" dirty="0" smtClean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</a:t>
            </a:r>
            <a:r>
              <a:rPr lang="ru-RU" sz="9600" dirty="0"/>
              <a:t/>
            </a:r>
            <a:br>
              <a:rPr lang="ru-RU" sz="9600" dirty="0"/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7308304"/>
            <a:ext cx="4800600" cy="210096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72716" y="2987824"/>
            <a:ext cx="51125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Материалы по обобщению и распространению педагогического опыта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720" y="251521"/>
            <a:ext cx="4968552" cy="1638664"/>
          </a:xfrm>
        </p:spPr>
        <p:txBody>
          <a:bodyPr/>
          <a:lstStyle/>
          <a:p>
            <a:r>
              <a:rPr lang="ru-RU" sz="4400" dirty="0" smtClean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На уровне ДОУ</a:t>
            </a:r>
            <a:endParaRPr lang="ru-RU" sz="4400" dirty="0">
              <a:solidFill>
                <a:srgbClr val="FF000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7360641"/>
              </p:ext>
            </p:extLst>
          </p:nvPr>
        </p:nvGraphicFramePr>
        <p:xfrm>
          <a:off x="908721" y="1812766"/>
          <a:ext cx="4968552" cy="535477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1104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9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5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4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Дата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334" marR="573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Форма</a:t>
                      </a:r>
                      <a:endParaRPr lang="ru-RU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334" marR="573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Тема</a:t>
                      </a:r>
                      <a:endParaRPr lang="ru-RU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334" marR="5733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14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2020 </a:t>
                      </a:r>
                      <a:r>
                        <a:rPr lang="ru-RU" sz="1800" dirty="0">
                          <a:effectLst/>
                        </a:rPr>
                        <a:t>г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334" marR="5733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Открытое занятие из области «</a:t>
                      </a:r>
                      <a:r>
                        <a:rPr lang="ru-RU" sz="1800" b="1" dirty="0" smtClean="0">
                          <a:effectLst/>
                        </a:rPr>
                        <a:t>Познавательное</a:t>
                      </a:r>
                      <a:r>
                        <a:rPr lang="ru-RU" sz="1800" b="1" baseline="0" dirty="0" smtClean="0">
                          <a:effectLst/>
                        </a:rPr>
                        <a:t> развитие</a:t>
                      </a:r>
                      <a:r>
                        <a:rPr lang="ru-RU" sz="1800" b="1" dirty="0" smtClean="0">
                          <a:effectLst/>
                        </a:rPr>
                        <a:t>» </a:t>
                      </a:r>
                      <a:r>
                        <a:rPr lang="ru-RU" sz="1800" b="1" dirty="0">
                          <a:effectLst/>
                        </a:rPr>
                        <a:t>по формированию </a:t>
                      </a:r>
                      <a:r>
                        <a:rPr lang="ru-RU" sz="1800" b="1" dirty="0" smtClean="0">
                          <a:effectLst/>
                        </a:rPr>
                        <a:t>целостной картины мира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334" marR="5733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«Путешествие в цветочный город»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334" marR="5733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6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2021 -2022 </a:t>
                      </a:r>
                      <a:r>
                        <a:rPr lang="ru-RU" sz="1800" dirty="0" err="1" smtClean="0">
                          <a:effectLst/>
                        </a:rPr>
                        <a:t>г.г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334" marR="57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Праздники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334" marR="5733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«Золотая осень»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«День матери»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«</a:t>
                      </a:r>
                      <a:r>
                        <a:rPr lang="ru-RU" sz="1800" dirty="0" err="1" smtClean="0">
                          <a:effectLst/>
                        </a:rPr>
                        <a:t>Новруз</a:t>
                      </a:r>
                      <a:r>
                        <a:rPr lang="ru-RU" sz="1800" dirty="0" smtClean="0">
                          <a:effectLst/>
                        </a:rPr>
                        <a:t> байрам»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«Новый год»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«</a:t>
                      </a:r>
                      <a:r>
                        <a:rPr lang="ru-RU" sz="1800" dirty="0">
                          <a:effectLst/>
                        </a:rPr>
                        <a:t>8 Марта</a:t>
                      </a:r>
                      <a:r>
                        <a:rPr lang="ru-RU" sz="1800" dirty="0" smtClean="0">
                          <a:effectLst/>
                        </a:rPr>
                        <a:t>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334" marR="5733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371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0728" y="539552"/>
            <a:ext cx="4800612" cy="1128211"/>
          </a:xfrm>
        </p:spPr>
        <p:txBody>
          <a:bodyPr/>
          <a:lstStyle/>
          <a:p>
            <a:r>
              <a:rPr lang="ru-RU" sz="4400" b="1" dirty="0" smtClean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На уровне ДОУ</a:t>
            </a:r>
            <a:endParaRPr lang="ru-RU" sz="4400" b="1" dirty="0">
              <a:solidFill>
                <a:srgbClr val="FF000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6802620"/>
              </p:ext>
            </p:extLst>
          </p:nvPr>
        </p:nvGraphicFramePr>
        <p:xfrm>
          <a:off x="908720" y="2051720"/>
          <a:ext cx="5112568" cy="336856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{E8B1032C-EA38-4F05-BA0D-38AFFFC7BED3}</a:tableStyleId>
              </a:tblPr>
              <a:tblGrid>
                <a:gridCol w="1327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7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7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740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2020г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334" marR="57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Открытое занятие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334" marR="57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Праздник посвященный </a:t>
                      </a:r>
                      <a:r>
                        <a:rPr lang="ru-RU" sz="1800" dirty="0" smtClean="0">
                          <a:effectLst/>
                        </a:rPr>
                        <a:t>«Дню</a:t>
                      </a:r>
                      <a:r>
                        <a:rPr lang="ru-RU" sz="1800" baseline="0" dirty="0" smtClean="0">
                          <a:effectLst/>
                        </a:rPr>
                        <a:t> птиц</a:t>
                      </a:r>
                      <a:r>
                        <a:rPr lang="ru-RU" sz="1800" dirty="0" smtClean="0">
                          <a:effectLst/>
                        </a:rPr>
                        <a:t>»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334" marR="5733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83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2021 </a:t>
                      </a:r>
                      <a:r>
                        <a:rPr lang="ru-RU" sz="1800" dirty="0">
                          <a:effectLst/>
                        </a:rPr>
                        <a:t>г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334" marR="57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Открытое занятие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334" marR="5733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«Витамины группы А, В и С. Изготовление лимонов с использованием </a:t>
                      </a:r>
                      <a:r>
                        <a:rPr lang="ru-RU" sz="1800" dirty="0" smtClean="0">
                          <a:effectLst/>
                        </a:rPr>
                        <a:t>бросового материала»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334" marR="5733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11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8680" y="395536"/>
            <a:ext cx="5760640" cy="4392488"/>
          </a:xfrm>
        </p:spPr>
        <p:txBody>
          <a:bodyPr/>
          <a:lstStyle/>
          <a:p>
            <a:r>
              <a:rPr lang="ru-RU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ru-RU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ru-RU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Раздел </a:t>
            </a:r>
            <a:r>
              <a:rPr lang="en-US" sz="96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VI</a:t>
            </a:r>
            <a:r>
              <a:rPr lang="ru-RU" sz="96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ru-RU" sz="96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endParaRPr lang="ru-RU" sz="96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7308304"/>
            <a:ext cx="4800600" cy="210096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52736" y="4572000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Приложение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77008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696" y="107504"/>
            <a:ext cx="5256584" cy="1782681"/>
          </a:xfrm>
        </p:spPr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Проект </a:t>
            </a:r>
            <a:r>
              <a:rPr lang="ru-RU" sz="40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««Войди в природу другом»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08" y="2011266"/>
            <a:ext cx="2520280" cy="309413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425" r="13254" b="5627"/>
          <a:stretch/>
        </p:blipFill>
        <p:spPr>
          <a:xfrm>
            <a:off x="3562094" y="2026400"/>
            <a:ext cx="2386224" cy="307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60" y="5436096"/>
            <a:ext cx="4378796" cy="3284097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6600" r="4851" b="20601"/>
          <a:stretch/>
        </p:blipFill>
        <p:spPr>
          <a:xfrm>
            <a:off x="1314168" y="453231"/>
            <a:ext cx="3692664" cy="2207110"/>
          </a:xfrm>
          <a:prstGeom prst="rect">
            <a:avLst/>
          </a:prstGeom>
        </p:spPr>
      </p:pic>
      <p:pic>
        <p:nvPicPr>
          <p:cNvPr id="11" name="Объект 9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550" r="2086"/>
          <a:stretch/>
        </p:blipFill>
        <p:spPr>
          <a:xfrm>
            <a:off x="2996952" y="2693485"/>
            <a:ext cx="3028950" cy="35657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t="22001" r="12200" b="23401"/>
          <a:stretch/>
        </p:blipFill>
        <p:spPr>
          <a:xfrm>
            <a:off x="1265964" y="6342516"/>
            <a:ext cx="3740868" cy="2472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901" y="19018"/>
            <a:ext cx="5966420" cy="1403647"/>
          </a:xfrm>
        </p:spPr>
        <p:txBody>
          <a:bodyPr/>
          <a:lstStyle/>
          <a:p>
            <a:r>
              <a:rPr lang="ru-RU" sz="3600" b="1" i="1" dirty="0" smtClean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Утренник, посвященный </a:t>
            </a:r>
            <a:r>
              <a:rPr lang="ru-RU" sz="3600" b="1" i="1" dirty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sz="3600" b="1" i="1" dirty="0" smtClean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23 февраля</a:t>
            </a:r>
            <a:endParaRPr lang="ru-RU" sz="3600" b="1" i="1" dirty="0">
              <a:solidFill>
                <a:srgbClr val="FF000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96" y="4470037"/>
            <a:ext cx="3418474" cy="4557966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2" y="1422665"/>
            <a:ext cx="3961792" cy="297134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23715" y="4788023"/>
            <a:ext cx="3782604" cy="4520289"/>
          </a:xfrm>
          <a:noFill/>
        </p:spPr>
        <p:txBody>
          <a:bodyPr>
            <a:normAutofit/>
          </a:bodyPr>
          <a:lstStyle/>
          <a:p>
            <a:pPr algn="ctr"/>
            <a:endPara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 МБДОУ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«ЦРР -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№ 30»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(Соответствие занимаемой должности)</a:t>
            </a:r>
          </a:p>
          <a:p>
            <a:pPr algn="ctr"/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2780927" y="971600"/>
            <a:ext cx="37253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Курбанова 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Оксана 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Асланбеговна</a:t>
            </a:r>
            <a:endParaRPr lang="ru-RU" sz="32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марта 1994 года рождения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0" t="22000" r="18500" b="8001"/>
          <a:stretch/>
        </p:blipFill>
        <p:spPr>
          <a:xfrm>
            <a:off x="920085" y="1115616"/>
            <a:ext cx="1803630" cy="7689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704" y="467544"/>
            <a:ext cx="4800612" cy="1128211"/>
          </a:xfrm>
        </p:spPr>
        <p:txBody>
          <a:bodyPr/>
          <a:lstStyle/>
          <a:p>
            <a:r>
              <a:rPr lang="ru-RU" b="1" i="1" dirty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Утренник, посвященный  </a:t>
            </a:r>
            <a:r>
              <a:rPr lang="ru-RU" b="1" i="1" dirty="0" smtClean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8 марта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08" y="4303015"/>
            <a:ext cx="2668910" cy="200168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63" y="1595755"/>
            <a:ext cx="3346690" cy="2510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89" y="4283968"/>
            <a:ext cx="2694306" cy="202072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681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736" y="14401"/>
            <a:ext cx="4320480" cy="1128211"/>
          </a:xfrm>
        </p:spPr>
        <p:txBody>
          <a:bodyPr/>
          <a:lstStyle/>
          <a:p>
            <a:r>
              <a:rPr lang="ru-RU" sz="3600" b="1" i="1" dirty="0" smtClean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Выпускной утренник</a:t>
            </a:r>
            <a:endParaRPr lang="ru-RU" sz="3600" b="1" i="1" dirty="0">
              <a:solidFill>
                <a:srgbClr val="FF000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36" y="4932041"/>
            <a:ext cx="4896545" cy="3672408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2" y="1171212"/>
            <a:ext cx="4822417" cy="3616812"/>
          </a:xfrm>
        </p:spPr>
      </p:pic>
    </p:spTree>
    <p:extLst>
      <p:ext uri="{BB962C8B-B14F-4D97-AF65-F5344CB8AC3E}">
        <p14:creationId xmlns:p14="http://schemas.microsoft.com/office/powerpoint/2010/main" val="42066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720" y="1"/>
            <a:ext cx="5606380" cy="1403648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Новогодний утренник., </a:t>
            </a:r>
            <a:endParaRPr lang="ru-RU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76" y="1124509"/>
            <a:ext cx="3133009" cy="234975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28" y="3499235"/>
            <a:ext cx="3202134" cy="2401600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00" y="6008847"/>
            <a:ext cx="3043921" cy="228294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704" y="1"/>
            <a:ext cx="4800612" cy="1331640"/>
          </a:xfrm>
        </p:spPr>
        <p:txBody>
          <a:bodyPr/>
          <a:lstStyle/>
          <a:p>
            <a:r>
              <a:rPr lang="ru-RU" sz="4000" b="1" i="1" dirty="0" smtClean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Мы занимаемся </a:t>
            </a:r>
            <a:endParaRPr lang="ru-RU" sz="4000" b="1" i="1" dirty="0">
              <a:solidFill>
                <a:srgbClr val="FF000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603" y="1619671"/>
            <a:ext cx="2647546" cy="19856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26" y="1610756"/>
            <a:ext cx="2652898" cy="1989674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14" y="3879545"/>
            <a:ext cx="3691178" cy="2768384"/>
          </a:xfrm>
        </p:spPr>
      </p:pic>
    </p:spTree>
    <p:extLst>
      <p:ext uri="{BB962C8B-B14F-4D97-AF65-F5344CB8AC3E}">
        <p14:creationId xmlns:p14="http://schemas.microsoft.com/office/powerpoint/2010/main" val="246965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704" y="1"/>
            <a:ext cx="4800612" cy="1331640"/>
          </a:xfrm>
        </p:spPr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Мы занимаемся </a:t>
            </a:r>
            <a:endParaRPr lang="ru-RU" sz="40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0" y="1475656"/>
            <a:ext cx="4996118" cy="24278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30" y="4427984"/>
            <a:ext cx="2337160" cy="23371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16799" r="38450" b="11802"/>
          <a:stretch/>
        </p:blipFill>
        <p:spPr>
          <a:xfrm>
            <a:off x="3429000" y="4016556"/>
            <a:ext cx="2577225" cy="3651069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71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40" y="1"/>
            <a:ext cx="6326460" cy="1043607"/>
          </a:xfrm>
        </p:spPr>
        <p:txBody>
          <a:bodyPr/>
          <a:lstStyle/>
          <a:p>
            <a:r>
              <a:rPr lang="ru-RU" sz="4400" b="1" i="1" dirty="0" smtClean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Наши будни</a:t>
            </a:r>
            <a:endParaRPr lang="ru-RU" sz="4400" b="1" i="1" dirty="0">
              <a:solidFill>
                <a:srgbClr val="FF000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1" t="18716" r="8789" b="6417"/>
          <a:stretch/>
        </p:blipFill>
        <p:spPr>
          <a:xfrm>
            <a:off x="1053589" y="899592"/>
            <a:ext cx="2439400" cy="313637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24" y="4124760"/>
            <a:ext cx="3942159" cy="221746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89" y="6440892"/>
            <a:ext cx="3178096" cy="2495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704" y="1"/>
            <a:ext cx="5184576" cy="1187623"/>
          </a:xfrm>
        </p:spPr>
        <p:txBody>
          <a:bodyPr/>
          <a:lstStyle/>
          <a:p>
            <a:r>
              <a:rPr lang="ru-RU" sz="4800" b="1" i="1" dirty="0" smtClean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Наши будни </a:t>
            </a:r>
            <a:endParaRPr lang="ru-RU" sz="4800" b="1" i="1" dirty="0">
              <a:solidFill>
                <a:srgbClr val="FF000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2" y="1167952"/>
            <a:ext cx="4946140" cy="3707768"/>
          </a:xfr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8" y="5292080"/>
            <a:ext cx="2764266" cy="27642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08" y="5076056"/>
            <a:ext cx="2726922" cy="363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36" y="1187624"/>
            <a:ext cx="4464496" cy="3348372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35" y="5004048"/>
            <a:ext cx="4512501" cy="3384376"/>
          </a:xfrm>
        </p:spPr>
      </p:pic>
    </p:spTree>
    <p:extLst>
      <p:ext uri="{BB962C8B-B14F-4D97-AF65-F5344CB8AC3E}">
        <p14:creationId xmlns:p14="http://schemas.microsoft.com/office/powerpoint/2010/main" val="228582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664" y="611560"/>
            <a:ext cx="5616624" cy="7556658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Я не останавливаюсь на достигнутом, продолжаю искать новые пути сотрудничества с родителями. Ведь у нас одна цель – воспитать будущих созидателей жизни. Каков человек – таков мир, который он создает вокруг себя. Хочется верить, что наши дети, когда вырастут, будут любить и оберегать своих близких.  </a:t>
            </a:r>
            <a:endParaRPr lang="ru-RU" sz="2400" b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" t="29000" r="61193" b="43700"/>
          <a:stretch/>
        </p:blipFill>
        <p:spPr>
          <a:xfrm>
            <a:off x="1988840" y="4403136"/>
            <a:ext cx="2836004" cy="460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0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712" y="683568"/>
            <a:ext cx="360040" cy="1080120"/>
          </a:xfrm>
        </p:spPr>
        <p:txBody>
          <a:bodyPr/>
          <a:lstStyle/>
          <a:p>
            <a:r>
              <a:rPr lang="ru-RU" sz="6000" dirty="0"/>
              <a:t/>
            </a:r>
            <a:br>
              <a:rPr lang="ru-RU" sz="6000" dirty="0"/>
            </a:b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0810" y="8100392"/>
            <a:ext cx="5326502" cy="6782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" y="2051720"/>
            <a:ext cx="68579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i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Спасибо</a:t>
            </a:r>
          </a:p>
          <a:p>
            <a:pPr algn="ctr"/>
            <a:r>
              <a:rPr lang="ru-RU" sz="7200" b="1" i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sz="7200" b="1" i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за </a:t>
            </a:r>
            <a:endParaRPr lang="ru-RU" sz="7200" b="1" i="1" dirty="0" smtClean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ctr"/>
            <a:r>
              <a:rPr lang="ru-RU" sz="7200" b="1" i="1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внимание</a:t>
            </a:r>
            <a:r>
              <a:rPr lang="ru-RU" sz="7200" b="1" i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8979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H="1">
            <a:off x="404664" y="251520"/>
            <a:ext cx="432048" cy="792088"/>
          </a:xfrm>
        </p:spPr>
        <p:txBody>
          <a:bodyPr/>
          <a:lstStyle/>
          <a:p>
            <a:pPr algn="l"/>
            <a:r>
              <a:rPr lang="ru-RU" sz="3600" dirty="0">
                <a:effectLst/>
              </a:rPr>
              <a:t> </a:t>
            </a:r>
            <a:r>
              <a:rPr lang="ru-RU" sz="3600" dirty="0" smtClean="0">
                <a:effectLst/>
              </a:rPr>
              <a:t>   </a:t>
            </a:r>
            <a:endParaRPr lang="ru-RU" sz="3600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4664" y="979368"/>
            <a:ext cx="5598622" cy="7562581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2000" b="1" dirty="0" smtClean="0"/>
              <a:t>Дагестанский Государственный Педагогический Университет «Педагогическое образование» в2015г, присвоена квалификация педагог-психолог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2696" y="323528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Образование: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40" y="2915815"/>
            <a:ext cx="4788532" cy="3388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6752" y="1"/>
            <a:ext cx="288032" cy="683567"/>
          </a:xfrm>
        </p:spPr>
        <p:txBody>
          <a:bodyPr/>
          <a:lstStyle/>
          <a:p>
            <a:pPr algn="l"/>
            <a:r>
              <a:rPr lang="ru-RU" sz="800" dirty="0" smtClean="0"/>
              <a:t>    </a:t>
            </a:r>
            <a:endParaRPr lang="ru-RU" sz="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48680" y="1510209"/>
            <a:ext cx="5544616" cy="190966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 smtClean="0"/>
              <a:t>Дагестанский Государственный  Педагогический Университет Магистратура</a:t>
            </a:r>
          </a:p>
          <a:p>
            <a:pPr marL="0" indent="0" algn="ctr">
              <a:buNone/>
            </a:pPr>
            <a:r>
              <a:rPr lang="ru-RU" sz="2400" b="1" dirty="0" smtClean="0"/>
              <a:t>«Организация работы с молодежью»</a:t>
            </a:r>
          </a:p>
          <a:p>
            <a:pPr marL="0" indent="0" algn="ctr">
              <a:buNone/>
            </a:pPr>
            <a:endParaRPr lang="ru-RU" sz="2400" b="1" dirty="0" smtClean="0"/>
          </a:p>
          <a:p>
            <a:pPr marL="0" indent="0" algn="ctr">
              <a:buNone/>
            </a:pP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288" y="1119783"/>
            <a:ext cx="277812" cy="208359"/>
          </a:xfrm>
        </p:spPr>
      </p:pic>
      <p:sp>
        <p:nvSpPr>
          <p:cNvPr id="6" name="TextBox 5"/>
          <p:cNvSpPr txBox="1"/>
          <p:nvPr/>
        </p:nvSpPr>
        <p:spPr>
          <a:xfrm>
            <a:off x="1084657" y="432991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Дополнительное Образование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52" y="3347864"/>
            <a:ext cx="4542043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4664" y="107504"/>
            <a:ext cx="5938986" cy="115212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8720" y="251520"/>
            <a:ext cx="4920580" cy="3168352"/>
          </a:xfrm>
        </p:spPr>
        <p:txBody>
          <a:bodyPr>
            <a:normAutofit fontScale="85000" lnSpcReduction="20000"/>
          </a:bodyPr>
          <a:lstStyle/>
          <a:p>
            <a:endParaRPr lang="ru-RU" sz="3200" dirty="0" smtClean="0">
              <a:solidFill>
                <a:srgbClr val="FF0000"/>
              </a:solidFill>
            </a:endParaRPr>
          </a:p>
          <a:p>
            <a:r>
              <a:rPr lang="ru-RU" sz="3200" dirty="0" smtClean="0">
                <a:solidFill>
                  <a:srgbClr val="FF0000"/>
                </a:solidFill>
              </a:rPr>
              <a:t>Стаж работы:</a:t>
            </a:r>
          </a:p>
          <a:p>
            <a:endParaRPr lang="ru-RU" sz="3200" dirty="0" smtClean="0">
              <a:solidFill>
                <a:srgbClr val="FF0000"/>
              </a:solidFill>
            </a:endParaRPr>
          </a:p>
          <a:p>
            <a:pPr algn="just"/>
            <a:r>
              <a:rPr lang="ru-RU" dirty="0" smtClean="0"/>
              <a:t>Общий трудовой стаж:  5 лет </a:t>
            </a:r>
          </a:p>
          <a:p>
            <a:pPr algn="just"/>
            <a:r>
              <a:rPr lang="ru-RU" dirty="0" smtClean="0"/>
              <a:t>Стаж педагогической работы (по специальности): 5 лет </a:t>
            </a:r>
          </a:p>
          <a:p>
            <a:pPr algn="just"/>
            <a:r>
              <a:rPr lang="ru-RU" dirty="0" smtClean="0"/>
              <a:t>В данной должности: 5 </a:t>
            </a:r>
            <a:r>
              <a:rPr lang="ru-RU" dirty="0"/>
              <a:t>лет </a:t>
            </a:r>
            <a:endParaRPr lang="ru-RU" dirty="0" smtClean="0"/>
          </a:p>
          <a:p>
            <a:pPr algn="just"/>
            <a:r>
              <a:rPr lang="ru-RU" dirty="0" smtClean="0"/>
              <a:t>В данном учреждении: 5 лет</a:t>
            </a:r>
            <a:endParaRPr lang="ru-RU" dirty="0"/>
          </a:p>
          <a:p>
            <a:pPr algn="just"/>
            <a:endParaRPr lang="ru-RU" sz="2400" dirty="0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t="4882" r="24304" b="4601"/>
          <a:stretch/>
        </p:blipFill>
        <p:spPr>
          <a:xfrm rot="5400000">
            <a:off x="606406" y="3588564"/>
            <a:ext cx="2880320" cy="25897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1" t="16331" r="9050" b="6510"/>
          <a:stretch/>
        </p:blipFill>
        <p:spPr>
          <a:xfrm>
            <a:off x="3389825" y="5220072"/>
            <a:ext cx="2780818" cy="355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696" y="0"/>
            <a:ext cx="5040560" cy="1499659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Повышение квалификации</a:t>
            </a:r>
            <a:endParaRPr lang="ru-RU" b="1" i="1" dirty="0">
              <a:solidFill>
                <a:srgbClr val="7030A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92696" y="1835696"/>
            <a:ext cx="4752528" cy="2088232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smtClean="0"/>
              <a:t>В 2020г ГБОУ ДПО «Дагестанский институт развития образования» по теме «Обновление деятельности педагогов ДОО в соответствии с ФГОС ДО» в объеме 72 часов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4" y="4139952"/>
            <a:ext cx="5196312" cy="374467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 flipH="1">
            <a:off x="7893496" y="3059832"/>
            <a:ext cx="2577430" cy="560675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02940" y="8100392"/>
            <a:ext cx="2438028" cy="220670"/>
          </a:xfrm>
        </p:spPr>
        <p:txBody>
          <a:bodyPr>
            <a:noAutofit/>
          </a:bodyPr>
          <a:lstStyle/>
          <a:p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0648" y="369332"/>
            <a:ext cx="64087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i="1" dirty="0" smtClean="0">
              <a:solidFill>
                <a:srgbClr val="FF0000"/>
              </a:solidFill>
            </a:endParaRPr>
          </a:p>
          <a:p>
            <a:pPr algn="ctr"/>
            <a:endParaRPr lang="ru-RU" sz="3200" b="1" i="1" dirty="0">
              <a:solidFill>
                <a:srgbClr val="FF0000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Эссе</a:t>
            </a:r>
            <a:r>
              <a:rPr lang="ru-RU" sz="3200" b="1" i="1" dirty="0">
                <a:solidFill>
                  <a:srgbClr val="FF0000"/>
                </a:solidFill>
              </a:rPr>
              <a:t>: «Я и моя профессия»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4664" y="954106"/>
            <a:ext cx="576064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\</a:t>
            </a:r>
          </a:p>
          <a:p>
            <a:pPr algn="r"/>
            <a:endParaRPr lang="ru-RU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свете есть много различных профессий,</a:t>
            </a:r>
          </a:p>
          <a:p>
            <a:pPr algn="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каждой есть прелесть своя.</a:t>
            </a:r>
          </a:p>
          <a:p>
            <a:pPr algn="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нет благородней, нужней и чудесней</a:t>
            </a:r>
          </a:p>
          <a:p>
            <a:pPr algn="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та, кем работаю я!</a:t>
            </a:r>
          </a:p>
          <a:p>
            <a:pPr algn="r"/>
            <a:endParaRPr lang="ru-RU" sz="1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B05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5364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theme/theme1.xml><?xml version="1.0" encoding="utf-8"?>
<a:theme xmlns:a="http://schemas.openxmlformats.org/drawingml/2006/main" name="MSC_MS_RU_RU_8March_Pink_2007v_Russia">
  <a:themeElements>
    <a:clrScheme name="8 марта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8 марта">
      <a:majorFont>
        <a:latin typeface="Segoe Scrip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DE88507-060B-42D1-89C8-39E512EFE8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MSC_MS_RU_RU_8March_Pink_2007v_Russia</Template>
  <TotalTime>0</TotalTime>
  <Words>862</Words>
  <Application>Microsoft Office PowerPoint</Application>
  <PresentationFormat>Экран (4:3)</PresentationFormat>
  <Paragraphs>200</Paragraphs>
  <Slides>49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7" baseType="lpstr">
      <vt:lpstr>Arial</vt:lpstr>
      <vt:lpstr>Calibri</vt:lpstr>
      <vt:lpstr>Segoe Script</vt:lpstr>
      <vt:lpstr>Segoe UI</vt:lpstr>
      <vt:lpstr>Segoe UI Black</vt:lpstr>
      <vt:lpstr>Times New Roman</vt:lpstr>
      <vt:lpstr>Wingdings</vt:lpstr>
      <vt:lpstr>MSC_MS_RU_RU_8March_Pink_2007v_Russia</vt:lpstr>
      <vt:lpstr>Презентация PowerPoint</vt:lpstr>
      <vt:lpstr>Содержание</vt:lpstr>
      <vt:lpstr>Раздел I </vt:lpstr>
      <vt:lpstr>Презентация PowerPoint</vt:lpstr>
      <vt:lpstr>    </vt:lpstr>
      <vt:lpstr>    </vt:lpstr>
      <vt:lpstr>Презентация PowerPoint</vt:lpstr>
      <vt:lpstr>Повышение квалификации</vt:lpstr>
      <vt:lpstr>Презентация PowerPoint</vt:lpstr>
      <vt:lpstr>Презентация PowerPoint</vt:lpstr>
      <vt:lpstr>Раздел II   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 III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Раздел IV </vt:lpstr>
      <vt:lpstr>Презентация PowerPoint</vt:lpstr>
      <vt:lpstr>Проектная деятельность </vt:lpstr>
      <vt:lpstr>Раздел V </vt:lpstr>
      <vt:lpstr>На уровне ДОУ</vt:lpstr>
      <vt:lpstr>На уровне ДОУ</vt:lpstr>
      <vt:lpstr> Раздел VI </vt:lpstr>
      <vt:lpstr> Проект ««Войди в природу другом»</vt:lpstr>
      <vt:lpstr>Презентация PowerPoint</vt:lpstr>
      <vt:lpstr>Утренник, посвященный  23 февраля</vt:lpstr>
      <vt:lpstr>Утренник, посвященный  8 марта</vt:lpstr>
      <vt:lpstr>Выпускной утренник</vt:lpstr>
      <vt:lpstr>Новогодний утренник., </vt:lpstr>
      <vt:lpstr>Мы занимаемся </vt:lpstr>
      <vt:lpstr>Мы занимаемся </vt:lpstr>
      <vt:lpstr>Наши будни</vt:lpstr>
      <vt:lpstr>Наши будни </vt:lpstr>
      <vt:lpstr>Презентация PowerPoint</vt:lpstr>
      <vt:lpstr>Презентация PowerPoint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>Шаблон оформления к 8 Марта</dc:description>
  <cp:lastModifiedBy/>
  <cp:revision>1</cp:revision>
  <dcterms:created xsi:type="dcterms:W3CDTF">2016-01-10T07:30:25Z</dcterms:created>
  <dcterms:modified xsi:type="dcterms:W3CDTF">2022-03-11T12:40:12Z</dcterms:modified>
  <cp:category>Шаблон оформления к 8 Марта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TC103516769990</vt:lpwstr>
  </property>
</Properties>
</file>